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1F2C84-4396-4629-A558-0FADF50629EB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082FF-3A89-427F-B248-020F71530D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08809"/>
            <a:ext cx="6984776" cy="178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23528" y="2519505"/>
            <a:ext cx="86044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800" u="sng" dirty="0">
                <a:solidFill>
                  <a:prstClr val="black"/>
                </a:solidFill>
                <a:latin typeface="Calibri"/>
              </a:rPr>
              <a:t>Název projektu: </a:t>
            </a:r>
            <a:r>
              <a:rPr lang="cs-CZ" sz="2800" dirty="0">
                <a:solidFill>
                  <a:prstClr val="black"/>
                </a:solidFill>
                <a:latin typeface="Calibri"/>
              </a:rPr>
              <a:t>Moderní škola</a:t>
            </a:r>
          </a:p>
          <a:p>
            <a:pPr lvl="0">
              <a:defRPr/>
            </a:pPr>
            <a:r>
              <a:rPr lang="cs-CZ" sz="2800" u="sng" dirty="0">
                <a:solidFill>
                  <a:prstClr val="black"/>
                </a:solidFill>
                <a:latin typeface="Calibri"/>
              </a:rPr>
              <a:t>Registrační číslo projektu: </a:t>
            </a:r>
            <a:r>
              <a:rPr lang="cs-CZ" sz="2800" dirty="0">
                <a:solidFill>
                  <a:prstClr val="black"/>
                </a:solidFill>
                <a:latin typeface="Calibri"/>
              </a:rPr>
              <a:t>CZ.1.07/1.4.00/21.2511</a:t>
            </a:r>
          </a:p>
          <a:p>
            <a:pPr lvl="0">
              <a:defRPr/>
            </a:pPr>
            <a:r>
              <a:rPr lang="cs-CZ" sz="2800" u="sng" dirty="0">
                <a:solidFill>
                  <a:prstClr val="black"/>
                </a:solidFill>
                <a:latin typeface="Calibri"/>
              </a:rPr>
              <a:t>Škola: </a:t>
            </a:r>
            <a:r>
              <a:rPr lang="cs-CZ" sz="2800" dirty="0">
                <a:solidFill>
                  <a:prstClr val="black"/>
                </a:solidFill>
                <a:latin typeface="Calibri"/>
              </a:rPr>
              <a:t>Základní škola, Česká Lípa, Školní 2520, </a:t>
            </a:r>
            <a:r>
              <a:rPr lang="cs-CZ" sz="2800" dirty="0" err="1">
                <a:solidFill>
                  <a:prstClr val="black"/>
                </a:solidFill>
                <a:latin typeface="Calibri"/>
              </a:rPr>
              <a:t>p.o</a:t>
            </a:r>
            <a:r>
              <a:rPr lang="cs-CZ" sz="28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lvl="0">
              <a:defRPr/>
            </a:pPr>
            <a:r>
              <a:rPr lang="cs-CZ" sz="2800" u="sng" dirty="0">
                <a:solidFill>
                  <a:prstClr val="black"/>
                </a:solidFill>
                <a:latin typeface="Calibri"/>
              </a:rPr>
              <a:t>Číslo klíčové aktivity: 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III/2</a:t>
            </a:r>
          </a:p>
          <a:p>
            <a:pPr lvl="0">
              <a:defRPr/>
            </a:pPr>
            <a:r>
              <a:rPr lang="cs-CZ" sz="2800" u="sng" dirty="0">
                <a:solidFill>
                  <a:prstClr val="black"/>
                </a:solidFill>
                <a:latin typeface="Calibri"/>
              </a:rPr>
              <a:t>Sada: </a:t>
            </a:r>
            <a:r>
              <a:rPr lang="cs-CZ" sz="28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cs-CZ" sz="2800" dirty="0" smtClean="0">
                <a:solidFill>
                  <a:prstClr val="black"/>
                </a:solidFill>
                <a:latin typeface="Calibri"/>
              </a:rPr>
              <a:t>VY_</a:t>
            </a:r>
            <a:r>
              <a:rPr lang="cs-CZ" sz="2800" dirty="0" smtClean="0">
                <a:solidFill>
                  <a:srgbClr val="FF0000"/>
                </a:solidFill>
                <a:latin typeface="Calibri"/>
              </a:rPr>
              <a:t>32</a:t>
            </a:r>
            <a:r>
              <a:rPr lang="cs-CZ" sz="2800" dirty="0" smtClean="0">
                <a:solidFill>
                  <a:prstClr val="black"/>
                </a:solidFill>
                <a:latin typeface="Calibri"/>
              </a:rPr>
              <a:t>_INOVACE_</a:t>
            </a:r>
            <a:r>
              <a:rPr lang="cs-CZ" sz="2800" dirty="0" smtClean="0">
                <a:solidFill>
                  <a:srgbClr val="FF0000"/>
                </a:solidFill>
                <a:latin typeface="Calibri"/>
              </a:rPr>
              <a:t>OVAM1/5</a:t>
            </a:r>
            <a:endParaRPr lang="cs-CZ" sz="2800" dirty="0">
              <a:solidFill>
                <a:srgbClr val="FF0000"/>
              </a:solidFill>
              <a:latin typeface="Calibri"/>
            </a:endParaRPr>
          </a:p>
          <a:p>
            <a:pPr lvl="0">
              <a:defRPr/>
            </a:pPr>
            <a:r>
              <a:rPr lang="cs-CZ" sz="2800" u="sng" dirty="0">
                <a:solidFill>
                  <a:prstClr val="black"/>
                </a:solidFill>
                <a:latin typeface="Calibri"/>
              </a:rPr>
              <a:t>Druh učebního materiálu: 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prezentace</a:t>
            </a:r>
          </a:p>
          <a:p>
            <a:pPr lvl="0">
              <a:defRPr/>
            </a:pPr>
            <a:r>
              <a:rPr lang="cs-CZ" sz="2800" u="sng" dirty="0">
                <a:solidFill>
                  <a:prstClr val="black"/>
                </a:solidFill>
                <a:latin typeface="Calibri"/>
              </a:rPr>
              <a:t>Cílová skupina: 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žáci 2. stupně základní školy</a:t>
            </a:r>
          </a:p>
          <a:p>
            <a:pPr lvl="0">
              <a:defRPr/>
            </a:pPr>
            <a:r>
              <a:rPr lang="cs-CZ" sz="2800" u="sng" dirty="0">
                <a:solidFill>
                  <a:prstClr val="black"/>
                </a:solidFill>
                <a:latin typeface="Calibri"/>
              </a:rPr>
              <a:t>Typická věková skupina: 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14 až 15 let</a:t>
            </a:r>
            <a:endParaRPr lang="cs-CZ" sz="280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6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Ústavou ČR mají poslanci a senátoři zaručenu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b="1" dirty="0" smtClean="0"/>
              <a:t>IMUNITU</a:t>
            </a:r>
            <a:r>
              <a:rPr lang="cs-CZ" dirty="0" smtClean="0"/>
              <a:t>. (Nemohou být trestně stíháni, pokud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k tomu nedá souhlas ta komora Parlamentu,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které jsou členem).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PRÁVO </a:t>
            </a:r>
            <a:r>
              <a:rPr lang="cs-CZ" b="1" dirty="0" smtClean="0"/>
              <a:t>INTERPELACE</a:t>
            </a:r>
            <a:r>
              <a:rPr lang="cs-CZ" dirty="0" smtClean="0"/>
              <a:t>-mají poslanci vůči vládě, nebo jejím ministrům. Je to právo klást otázky, na které je člen vlády povinen odpovědět do </a:t>
            </a:r>
          </a:p>
          <a:p>
            <a:pPr marL="0" indent="0">
              <a:buNone/>
            </a:pPr>
            <a:r>
              <a:rPr lang="cs-CZ" dirty="0" smtClean="0"/>
              <a:t>30 dnů.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/>
              <a:t>MOC ZÁKONODÁRNÁ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484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OTÁZKY A ÚKOLY K PROCVIČOVÁNÍ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Kolik komor má Parlament ČR?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Vysvětli pojem LEGISLATIVNÍ ČINNOST.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Kdo rozhoduje o vyslání ozbrojených sil ČR mimo její území?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 kolika let může být občan ČR zvolen poslancem a senátorem? 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 smtClean="0"/>
              <a:t>Kolik členů má Poslanecká sněmovna Parlamentu ČR?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 smtClean="0"/>
              <a:t>Kolik členů má Senát Parlamentu ČR?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 smtClean="0"/>
              <a:t>Na jak dlouhé období jsou voleni poslanci </a:t>
            </a:r>
          </a:p>
          <a:p>
            <a:pPr marL="0" indent="0">
              <a:buNone/>
            </a:pPr>
            <a:r>
              <a:rPr lang="cs-CZ" dirty="0" smtClean="0"/>
              <a:t>     a senátoři?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/>
              <a:t>MOC ZÁKONODÁRNÁ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458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52928" cy="188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67544" y="2564904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  <a:latin typeface="Calibri"/>
              </a:rPr>
              <a:t>Předmět: </a:t>
            </a:r>
            <a:r>
              <a:rPr lang="cs-CZ" sz="2400" kern="0" dirty="0">
                <a:solidFill>
                  <a:srgbClr val="FF0000"/>
                </a:solidFill>
                <a:latin typeface="Calibri"/>
              </a:rPr>
              <a:t>občanská výchova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  <a:latin typeface="Calibri"/>
              </a:rPr>
              <a:t>Ročník: </a:t>
            </a:r>
            <a:r>
              <a:rPr lang="cs-CZ" sz="2400" kern="0" dirty="0">
                <a:solidFill>
                  <a:srgbClr val="FF0000"/>
                </a:solidFill>
                <a:latin typeface="Calibri"/>
              </a:rPr>
              <a:t>8.-9.</a:t>
            </a:r>
          </a:p>
          <a:p>
            <a:pPr lvl="0" algn="just">
              <a:defRPr/>
            </a:pPr>
            <a:r>
              <a:rPr lang="cs-CZ" sz="2400" u="sng" kern="0" dirty="0">
                <a:solidFill>
                  <a:prstClr val="black"/>
                </a:solidFill>
                <a:latin typeface="Calibri"/>
              </a:rPr>
              <a:t>Anotace: </a:t>
            </a:r>
            <a:r>
              <a:rPr lang="cs-CZ" sz="2400" kern="0" dirty="0">
                <a:solidFill>
                  <a:srgbClr val="FF0000"/>
                </a:solidFill>
                <a:latin typeface="Calibri"/>
              </a:rPr>
              <a:t>Tento učební materiál seznamuje žáky se základními pojmy v oboru PRÁVA v </a:t>
            </a:r>
            <a:r>
              <a:rPr lang="cs-CZ" sz="2400" kern="0" dirty="0" smtClean="0">
                <a:solidFill>
                  <a:srgbClr val="FF0000"/>
                </a:solidFill>
                <a:latin typeface="Calibri"/>
              </a:rPr>
              <a:t>tématu Moc zákonodárná. </a:t>
            </a:r>
            <a:r>
              <a:rPr lang="cs-CZ" sz="2400" kern="0" dirty="0">
                <a:solidFill>
                  <a:srgbClr val="FF0000"/>
                </a:solidFill>
                <a:latin typeface="Calibri"/>
              </a:rPr>
              <a:t>Zároveň obsahuje   otázky a úkoly k procvičení.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  <a:latin typeface="Calibri"/>
              </a:rPr>
              <a:t>Klíčová slova: </a:t>
            </a:r>
            <a:r>
              <a:rPr lang="cs-CZ" sz="2400" kern="0" dirty="0" smtClean="0">
                <a:solidFill>
                  <a:srgbClr val="FF0000"/>
                </a:solidFill>
                <a:latin typeface="Calibri"/>
              </a:rPr>
              <a:t>zákonodárná moc, Parlament ČR, Senát ČR, volby</a:t>
            </a:r>
            <a:endParaRPr lang="cs-CZ" sz="2400" kern="0" dirty="0">
              <a:solidFill>
                <a:srgbClr val="FF0000"/>
              </a:solidFill>
              <a:latin typeface="Calibri"/>
            </a:endParaRP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  <a:latin typeface="Calibri"/>
              </a:rPr>
              <a:t>Speciální vzdělávací potřeby: </a:t>
            </a:r>
            <a:r>
              <a:rPr lang="cs-CZ" sz="2400" kern="0" dirty="0">
                <a:solidFill>
                  <a:srgbClr val="FF0000"/>
                </a:solidFill>
                <a:latin typeface="Calibri"/>
              </a:rPr>
              <a:t>PC</a:t>
            </a: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  <a:latin typeface="Calibri"/>
              </a:rPr>
              <a:t>Datum: </a:t>
            </a:r>
            <a:r>
              <a:rPr lang="cs-CZ" sz="2400" kern="0" dirty="0">
                <a:solidFill>
                  <a:srgbClr val="FF0000"/>
                </a:solidFill>
                <a:latin typeface="Calibri"/>
              </a:rPr>
              <a:t>25.11.2011</a:t>
            </a:r>
            <a:endParaRPr lang="cs-CZ" sz="2400" kern="0" dirty="0">
              <a:solidFill>
                <a:prstClr val="black"/>
              </a:solidFill>
              <a:latin typeface="Calibri"/>
            </a:endParaRPr>
          </a:p>
          <a:p>
            <a:pPr lvl="0">
              <a:defRPr/>
            </a:pPr>
            <a:r>
              <a:rPr lang="cs-CZ" sz="2400" u="sng" kern="0" dirty="0">
                <a:solidFill>
                  <a:prstClr val="black"/>
                </a:solidFill>
                <a:latin typeface="Calibri"/>
              </a:rPr>
              <a:t>Autor: </a:t>
            </a:r>
            <a:r>
              <a:rPr lang="cs-CZ" sz="2400" kern="0" dirty="0">
                <a:solidFill>
                  <a:srgbClr val="FF0000"/>
                </a:solidFill>
                <a:latin typeface="Calibri"/>
              </a:rPr>
              <a:t>Mgr. Alena Mertlíková</a:t>
            </a:r>
            <a:endParaRPr lang="cs-CZ"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1512168"/>
          </a:xfrm>
        </p:spPr>
        <p:txBody>
          <a:bodyPr/>
          <a:lstStyle/>
          <a:p>
            <a:pPr algn="l"/>
            <a:r>
              <a:rPr lang="cs-CZ" dirty="0" smtClean="0"/>
              <a:t>   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10445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 MOC ZÁKONODÁRNÁ</a:t>
            </a:r>
          </a:p>
          <a:p>
            <a:pPr algn="r"/>
            <a:r>
              <a:rPr lang="cs-CZ" sz="18000" dirty="0"/>
              <a:t>§</a:t>
            </a:r>
            <a:endParaRPr lang="cs-CZ" sz="18000" dirty="0"/>
          </a:p>
        </p:txBody>
      </p:sp>
    </p:spTree>
    <p:extLst>
      <p:ext uri="{BB962C8B-B14F-4D97-AF65-F5344CB8AC3E}">
        <p14:creationId xmlns:p14="http://schemas.microsoft.com/office/powerpoint/2010/main" val="16791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Orgánem moci zákonodárné je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b="1" dirty="0" smtClean="0"/>
              <a:t>PARLAMENT ČESKÉ REPUBLIKY</a:t>
            </a:r>
            <a:r>
              <a:rPr lang="cs-CZ" dirty="0" smtClean="0"/>
              <a:t>, který je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tvořen dvěma komorami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POSLANECKOU SNĚMOVNOU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PARLAMENTU ČR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b="1" dirty="0" smtClean="0"/>
              <a:t>SENÁTEM</a:t>
            </a:r>
            <a:r>
              <a:rPr lang="cs-CZ" dirty="0" smtClean="0"/>
              <a:t> PARLAMENTU ČR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1400" i="1" dirty="0" smtClean="0"/>
              <a:t>MOC ZÁKONODÁRNÁ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6313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Posláním Parlamentu ČR je především</a:t>
            </a:r>
          </a:p>
          <a:p>
            <a:r>
              <a:rPr lang="cs-CZ" b="1" dirty="0" smtClean="0"/>
              <a:t>LEGISLATIVNÍ </a:t>
            </a:r>
            <a:r>
              <a:rPr lang="cs-CZ" b="1" dirty="0" smtClean="0"/>
              <a:t>ČINNOST</a:t>
            </a:r>
            <a:r>
              <a:rPr lang="cs-CZ" dirty="0" smtClean="0"/>
              <a:t>. (Projednávání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a přijímání zákonů).</a:t>
            </a:r>
          </a:p>
          <a:p>
            <a:pPr marL="0" indent="0">
              <a:buNone/>
            </a:pPr>
            <a:r>
              <a:rPr lang="cs-CZ" dirty="0" smtClean="0"/>
              <a:t>Dále </a:t>
            </a:r>
            <a:r>
              <a:rPr lang="cs-CZ" dirty="0" smtClean="0"/>
              <a:t>Parlament </a:t>
            </a:r>
            <a:r>
              <a:rPr lang="cs-CZ" dirty="0" smtClean="0"/>
              <a:t>ČR rozhoduje o</a:t>
            </a:r>
            <a:r>
              <a:rPr lang="cs-CZ" dirty="0" smtClean="0"/>
              <a:t>:</a:t>
            </a:r>
          </a:p>
          <a:p>
            <a:r>
              <a:rPr lang="cs-CZ" dirty="0"/>
              <a:t>v</a:t>
            </a:r>
            <a:r>
              <a:rPr lang="cs-CZ" dirty="0" smtClean="0"/>
              <a:t>yhlášení válečného stavu, je-li ČR napadena</a:t>
            </a:r>
          </a:p>
          <a:p>
            <a:r>
              <a:rPr lang="cs-CZ" dirty="0"/>
              <a:t>v</a:t>
            </a:r>
            <a:r>
              <a:rPr lang="cs-CZ" dirty="0" smtClean="0"/>
              <a:t>yslání ozbrojených sil mimo území republiky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 smtClean="0"/>
              <a:t>MOC ZÁKONODÁRNÁ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787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POSLANECKÁ SNĚMOVNA PARLAMENTU ČR</a:t>
            </a:r>
          </a:p>
          <a:p>
            <a:pPr marL="0" indent="0">
              <a:buNone/>
            </a:pPr>
            <a:r>
              <a:rPr lang="cs-CZ" dirty="0" smtClean="0"/>
              <a:t>Má 200 poslanců, kteří jsou voleni na dobu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 let.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Volby do Poslanecké sněmovny se konají tajným </a:t>
            </a:r>
            <a:r>
              <a:rPr lang="cs-CZ" dirty="0" smtClean="0"/>
              <a:t>hlasováním.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Právo volit (tj. AKTIVNÍ VOLEBNÍ PRÁVO ) má každý </a:t>
            </a:r>
            <a:r>
              <a:rPr lang="cs-CZ" dirty="0" smtClean="0"/>
              <a:t>o</a:t>
            </a:r>
            <a:r>
              <a:rPr lang="cs-CZ" dirty="0" smtClean="0"/>
              <a:t>bčan </a:t>
            </a:r>
            <a:r>
              <a:rPr lang="cs-CZ" dirty="0" smtClean="0"/>
              <a:t>ČR, který dosáhl 18 let a je způsobilý </a:t>
            </a:r>
            <a:r>
              <a:rPr lang="cs-CZ" dirty="0" smtClean="0"/>
              <a:t>k </a:t>
            </a:r>
            <a:r>
              <a:rPr lang="cs-CZ" dirty="0" smtClean="0"/>
              <a:t>právním </a:t>
            </a:r>
            <a:r>
              <a:rPr lang="cs-CZ" dirty="0" smtClean="0"/>
              <a:t>úkonům.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1400" i="1" dirty="0" smtClean="0"/>
              <a:t>MOC ZÁKONODÁRNÁ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065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být zvolen ( tj. PASIVNÍ VOLEBNÍ PRÁVO)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POSLANCEM POSLANECKÉ SNĚMOVNY  má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občan od 21 let, který je způsobilý k právním</a:t>
            </a:r>
            <a:br>
              <a:rPr lang="cs-CZ" dirty="0" smtClean="0"/>
            </a:br>
            <a:r>
              <a:rPr lang="cs-CZ" dirty="0" smtClean="0"/>
              <a:t>    </a:t>
            </a:r>
            <a:r>
              <a:rPr lang="cs-CZ" dirty="0" smtClean="0"/>
              <a:t>úkonům.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Poslanecká sněmovna Parlamentu ČR může být rozpuštěna prezidentem republiky z důvodů stanovených v Ústavě ČR.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 smtClean="0"/>
              <a:t>MOC ZÁKONODÁRNÁ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722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SENÁT PARLAMENTU ČR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má 81 senátorů, kteří jsou voleni na dobu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6 let.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Volby do Senátu ČR se konají každé 2 roky,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kdy </a:t>
            </a:r>
            <a:r>
              <a:rPr lang="cs-CZ" dirty="0" smtClean="0"/>
              <a:t>se volí jedna třetina senátorů.</a:t>
            </a:r>
          </a:p>
          <a:p>
            <a:pPr marL="0" indent="0">
              <a:buNone/>
            </a:pPr>
            <a:r>
              <a:rPr lang="cs-CZ" dirty="0" smtClean="0"/>
              <a:t>Volí se systémem VĚTŠINOVÝM, kdy zvolen je ten kandidát, který získal ve svém volebním obvodě nejvíce hlasů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 smtClean="0"/>
              <a:t>MOC ZÁKONODÁRNÁ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719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 Senátu občan volí (aktivně) od 18 let, pokud je </a:t>
            </a:r>
            <a:r>
              <a:rPr lang="cs-CZ" dirty="0"/>
              <a:t>způsobilý </a:t>
            </a:r>
            <a:r>
              <a:rPr lang="cs-CZ" dirty="0" smtClean="0"/>
              <a:t>k </a:t>
            </a:r>
            <a:r>
              <a:rPr lang="cs-CZ" dirty="0"/>
              <a:t>právním </a:t>
            </a:r>
            <a:r>
              <a:rPr lang="cs-CZ" dirty="0" smtClean="0"/>
              <a:t>úkonům.  Může být zvolen senátorem od 40 let.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Poslanci </a:t>
            </a:r>
            <a:r>
              <a:rPr lang="cs-CZ" dirty="0"/>
              <a:t>i</a:t>
            </a:r>
            <a:r>
              <a:rPr lang="cs-CZ" dirty="0" smtClean="0"/>
              <a:t> senátoři vykonávají svůj mandát OSOBNĚ. (nemohou se dát zastoupit)</a:t>
            </a:r>
          </a:p>
          <a:p>
            <a:pPr marL="0" indent="0">
              <a:buNone/>
            </a:pPr>
            <a:r>
              <a:rPr lang="cs-CZ" b="1" dirty="0" smtClean="0"/>
              <a:t>MANDÁT</a:t>
            </a:r>
            <a:r>
              <a:rPr lang="cs-CZ" dirty="0" smtClean="0"/>
              <a:t>- oprávnění poslance zastupovat voliče a účastnit se práce Parlamentu ČR.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/>
              <a:t>MOC ZÁKONODÁRNÁ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232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411</Words>
  <Application>Microsoft Office PowerPoint</Application>
  <PresentationFormat>Předvádění na obrazovce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Prezentace aplikace PowerPoint</vt:lpstr>
      <vt:lpstr>Prezentace aplikace PowerPoint</vt:lpstr>
      <vt:lpstr>    PRÁVO</vt:lpstr>
      <vt:lpstr>MOC ZÁKONODÁRNÁ</vt:lpstr>
      <vt:lpstr>MOC ZÁKONODÁRNÁ</vt:lpstr>
      <vt:lpstr>MOC ZÁKONODÁRNÁ</vt:lpstr>
      <vt:lpstr>MOC ZÁKONODÁRNÁ</vt:lpstr>
      <vt:lpstr>MOC ZÁKONODÁRNÁ</vt:lpstr>
      <vt:lpstr>MOC ZÁKONODÁRNÁ</vt:lpstr>
      <vt:lpstr>MOC ZÁKONODÁRNÁ</vt:lpstr>
      <vt:lpstr>MOC ZÁKONODÁRNÁ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</dc:title>
  <dc:creator>SEVER</dc:creator>
  <cp:lastModifiedBy>SEVER</cp:lastModifiedBy>
  <cp:revision>17</cp:revision>
  <dcterms:created xsi:type="dcterms:W3CDTF">2012-08-15T19:25:15Z</dcterms:created>
  <dcterms:modified xsi:type="dcterms:W3CDTF">2012-08-16T09:21:24Z</dcterms:modified>
</cp:coreProperties>
</file>